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sldIdLst>
    <p:sldId id="256" r:id="rId2"/>
    <p:sldId id="267" r:id="rId3"/>
    <p:sldId id="282" r:id="rId4"/>
    <p:sldId id="258" r:id="rId5"/>
    <p:sldId id="276" r:id="rId6"/>
    <p:sldId id="277" r:id="rId7"/>
    <p:sldId id="278" r:id="rId8"/>
    <p:sldId id="260" r:id="rId9"/>
    <p:sldId id="262" r:id="rId10"/>
    <p:sldId id="279" r:id="rId11"/>
    <p:sldId id="285" r:id="rId12"/>
    <p:sldId id="264" r:id="rId13"/>
    <p:sldId id="266" r:id="rId14"/>
    <p:sldId id="271" r:id="rId15"/>
    <p:sldId id="284" r:id="rId16"/>
    <p:sldId id="283" r:id="rId17"/>
    <p:sldId id="280" r:id="rId18"/>
    <p:sldId id="281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799" y="1964267"/>
            <a:ext cx="5398295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1799" y="4385733"/>
            <a:ext cx="5398295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99419" y="5870576"/>
            <a:ext cx="1200150" cy="377825"/>
          </a:xfrm>
        </p:spPr>
        <p:txBody>
          <a:bodyPr/>
          <a:lstStyle/>
          <a:p>
            <a:fld id="{40FF0622-75E4-48B8-A617-5428CA5926CE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799" y="5870576"/>
            <a:ext cx="3670469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56719" y="5870576"/>
            <a:ext cx="413375" cy="377825"/>
          </a:xfrm>
        </p:spPr>
        <p:txBody>
          <a:bodyPr/>
          <a:lstStyle/>
          <a:p>
            <a:fld id="{BA875541-8164-4CC7-9F2F-6F0C49BB85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732865"/>
            <a:ext cx="759857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8700" y="932112"/>
            <a:ext cx="6569870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5299603"/>
            <a:ext cx="7598570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09601"/>
            <a:ext cx="7598570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4343400"/>
            <a:ext cx="7598571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678400" y="274320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66206" y="823337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201" y="609602"/>
            <a:ext cx="71627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3406" y="3352800"/>
            <a:ext cx="7004388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599" y="4343400"/>
            <a:ext cx="7614275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2" y="3308581"/>
            <a:ext cx="7598569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4777381"/>
            <a:ext cx="759857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678400" y="274320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6206" y="823337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744201" y="609602"/>
            <a:ext cx="71627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350" y="3886200"/>
            <a:ext cx="7601577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49" y="4775200"/>
            <a:ext cx="7601577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09602"/>
            <a:ext cx="7598570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351" y="3505200"/>
            <a:ext cx="759857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4343400"/>
            <a:ext cx="7598571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14351" y="609601"/>
            <a:ext cx="7598569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4006" y="609600"/>
            <a:ext cx="1618914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609600"/>
            <a:ext cx="5874087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308581"/>
            <a:ext cx="7598570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49" y="4777381"/>
            <a:ext cx="7598571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1" y="2142067"/>
            <a:ext cx="3746501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66421" y="2142068"/>
            <a:ext cx="3746499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0252" y="2218267"/>
            <a:ext cx="35317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1" y="2870201"/>
            <a:ext cx="3747692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3" y="2226734"/>
            <a:ext cx="3542110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67612" y="2870201"/>
            <a:ext cx="3746501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074333"/>
            <a:ext cx="2760664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6150" y="609601"/>
            <a:ext cx="4626770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3445933"/>
            <a:ext cx="2760664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1600200"/>
            <a:ext cx="4623490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52190" y="914400"/>
            <a:ext cx="2460731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2971800"/>
            <a:ext cx="4623490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1" y="609601"/>
            <a:ext cx="7598569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2142068"/>
            <a:ext cx="7598569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42245" y="5870576"/>
            <a:ext cx="120015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1" y="5870576"/>
            <a:ext cx="5870744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99546" y="5870576"/>
            <a:ext cx="413375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0" r:id="rId14"/>
    <p:sldLayoutId id="2147483731" r:id="rId15"/>
    <p:sldLayoutId id="2147483732" r:id="rId16"/>
    <p:sldLayoutId id="2147483733" r:id="rId17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Data%20availability_Punjab.xlsx" TargetMode="External"/><Relationship Id="rId2" Type="http://schemas.openxmlformats.org/officeDocument/2006/relationships/hyperlink" Target="dataAvailability_Gujarat.xls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571744"/>
            <a:ext cx="7772400" cy="1470025"/>
          </a:xfrm>
        </p:spPr>
        <p:txBody>
          <a:bodyPr>
            <a:normAutofit fontScale="90000"/>
          </a:bodyPr>
          <a:lstStyle/>
          <a:p>
            <a:r>
              <a:rPr smtClean="0"/>
              <a:t>National Hydrology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488" y="5029200"/>
            <a:ext cx="5829312" cy="54294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Central Water Commission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16388" name="Picture 4" descr="http://www.cwc.nic.in/assets/imgs/cwc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571480"/>
            <a:ext cx="1143008" cy="112940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200"/>
            <a:ext cx="7772400" cy="411162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>Major Procurement items in AWP 2017-18</a:t>
            </a:r>
            <a:endParaRPr lang="en-US" sz="3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12302596"/>
              </p:ext>
            </p:extLst>
          </p:nvPr>
        </p:nvGraphicFramePr>
        <p:xfrm>
          <a:off x="228600" y="685800"/>
          <a:ext cx="8763001" cy="6142527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1200128"/>
                <a:gridCol w="2714644"/>
                <a:gridCol w="714380"/>
                <a:gridCol w="928694"/>
                <a:gridCol w="3205155"/>
              </a:tblGrid>
              <a:tr h="583678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u="none" strike="noStrike" dirty="0">
                          <a:effectLst/>
                        </a:rPr>
                        <a:t>AWPID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5" marR="5795" marT="579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u="none" strike="noStrike">
                          <a:effectLst/>
                        </a:rPr>
                        <a:t>Activity Name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5" marR="5795" marT="579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u="none" strike="noStrike">
                          <a:effectLst/>
                        </a:rPr>
                        <a:t>Quantity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5" marR="5795" marT="579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u="none" strike="noStrike">
                          <a:effectLst/>
                        </a:rPr>
                        <a:t>Amount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5" marR="5795" marT="579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u="none" strike="noStrike">
                          <a:effectLst/>
                        </a:rPr>
                        <a:t>Status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5" marR="5795" marT="5795" marB="0"/>
                </a:tc>
              </a:tr>
              <a:tr h="46804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>
                          <a:effectLst/>
                        </a:rPr>
                        <a:t>A1.1.01.02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5" marR="5795" marT="57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effectLst/>
                        </a:rPr>
                        <a:t>RTDAS for CWC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5" marR="5795" marT="579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>
                          <a:effectLst/>
                        </a:rPr>
                        <a:t>50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5" marR="5795" marT="579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>
                          <a:effectLst/>
                        </a:rPr>
                        <a:t>160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5" marR="5795" marT="57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>
                          <a:effectLst/>
                        </a:rPr>
                        <a:t>Hydromet sites in J&amp;K is not finalised. Bid document is being prepared.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5" marR="5795" marT="5795" marB="0"/>
                </a:tc>
              </a:tr>
              <a:tr h="69931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>
                          <a:effectLst/>
                        </a:rPr>
                        <a:t>A3.4.01.02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5" marR="5795" marT="57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>
                          <a:effectLst/>
                        </a:rPr>
                        <a:t>Purchase of Computers, Printers, Scanner &amp; other Accessories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5" marR="5795" marT="579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>
                          <a:effectLst/>
                        </a:rPr>
                        <a:t>10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5" marR="5795" marT="579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>
                          <a:effectLst/>
                        </a:rPr>
                        <a:t>10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5" marR="5795" marT="57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>
                          <a:effectLst/>
                        </a:rPr>
                        <a:t>Some procurement has done and amount will reflect in September, 2017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5" marR="5795" marT="5795" marB="0"/>
                </a:tc>
              </a:tr>
              <a:tr h="23676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>
                          <a:effectLst/>
                        </a:rPr>
                        <a:t>A3.4.01.03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5" marR="5795" marT="57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>
                          <a:effectLst/>
                        </a:rPr>
                        <a:t>Server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5" marR="5795" marT="579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 dirty="0">
                          <a:effectLst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5" marR="5795" marT="579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>
                          <a:effectLst/>
                        </a:rPr>
                        <a:t>10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5" marR="5795" marT="57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5" marR="5795" marT="5795" marB="0"/>
                </a:tc>
              </a:tr>
              <a:tr h="23676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>
                          <a:effectLst/>
                        </a:rPr>
                        <a:t>A3.4.01.04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5" marR="5795" marT="57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>
                          <a:effectLst/>
                        </a:rPr>
                        <a:t>Photocopier (Colour/B/W)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5" marR="5795" marT="579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>
                          <a:effectLst/>
                        </a:rPr>
                        <a:t>2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5" marR="5795" marT="579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>
                          <a:effectLst/>
                        </a:rPr>
                        <a:t>6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5" marR="5795" marT="57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>
                          <a:effectLst/>
                        </a:rPr>
                        <a:t>In the process of procurement.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5" marR="5795" marT="5795" marB="0"/>
                </a:tc>
              </a:tr>
              <a:tr h="23676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>
                          <a:effectLst/>
                        </a:rPr>
                        <a:t>A3.4.01.05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5" marR="5795" marT="57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>
                          <a:effectLst/>
                        </a:rPr>
                        <a:t>Office Furniture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5" marR="5795" marT="579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>
                          <a:effectLst/>
                        </a:rPr>
                        <a:t>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5" marR="5795" marT="579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>
                          <a:effectLst/>
                        </a:rPr>
                        <a:t>5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5" marR="5795" marT="57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5" marR="5795" marT="5795" marB="0"/>
                </a:tc>
              </a:tr>
              <a:tr h="69931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>
                          <a:effectLst/>
                        </a:rPr>
                        <a:t>B1.1.02.02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5" marR="5795" marT="57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>
                          <a:effectLst/>
                        </a:rPr>
                        <a:t>Advance payment for Extension/Upgration or eSWIS software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5" marR="5795" marT="579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>
                          <a:effectLst/>
                        </a:rPr>
                        <a:t>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5" marR="5795" marT="579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>
                          <a:effectLst/>
                        </a:rPr>
                        <a:t>100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5" marR="5795" marT="57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>
                          <a:effectLst/>
                        </a:rPr>
                        <a:t>Approval is awaited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5" marR="5795" marT="5795" marB="0"/>
                </a:tc>
              </a:tr>
              <a:tr h="69931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>
                          <a:effectLst/>
                        </a:rPr>
                        <a:t>B1.2.01.01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5" marR="5795" marT="57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>
                          <a:effectLst/>
                        </a:rPr>
                        <a:t>Procurement of Spatial Data sets and Satellite products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5" marR="5795" marT="579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>
                          <a:effectLst/>
                        </a:rPr>
                        <a:t>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5" marR="5795" marT="579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>
                          <a:effectLst/>
                        </a:rPr>
                        <a:t>20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5" marR="5795" marT="57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5" marR="5795" marT="5795" marB="0"/>
                </a:tc>
              </a:tr>
              <a:tr h="23676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>
                          <a:effectLst/>
                        </a:rPr>
                        <a:t>C1.1.01.03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5" marR="5795" marT="57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>
                          <a:effectLst/>
                        </a:rPr>
                        <a:t>IWRM Study of 3 Basin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5" marR="5795" marT="579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>
                          <a:effectLst/>
                        </a:rPr>
                        <a:t>2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5" marR="5795" marT="579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>
                          <a:effectLst/>
                        </a:rPr>
                        <a:t>500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5" marR="5795" marT="57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>
                          <a:effectLst/>
                        </a:rPr>
                        <a:t>Approval of RFP is awaited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5" marR="5795" marT="5795" marB="0"/>
                </a:tc>
              </a:tr>
              <a:tr h="69931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>
                          <a:effectLst/>
                        </a:rPr>
                        <a:t>C1.1.02.01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5" marR="5795" marT="57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>
                          <a:effectLst/>
                        </a:rPr>
                        <a:t>Basin wise EHP model for medium &amp; long term forecast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5" marR="5795" marT="579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>
                          <a:effectLst/>
                        </a:rPr>
                        <a:t>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5" marR="5795" marT="579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>
                          <a:effectLst/>
                        </a:rPr>
                        <a:t>1.6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5" marR="5795" marT="57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 err="1">
                          <a:effectLst/>
                        </a:rPr>
                        <a:t>ToR</a:t>
                      </a:r>
                      <a:r>
                        <a:rPr lang="en-US" sz="1600" b="1" u="none" strike="noStrike" dirty="0">
                          <a:effectLst/>
                        </a:rPr>
                        <a:t> will be prepared in consultation with TAMC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5" marR="5795" marT="5795" marB="0"/>
                </a:tc>
              </a:tr>
              <a:tr h="116185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>
                          <a:effectLst/>
                        </a:rPr>
                        <a:t>C1.1.03.01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5" marR="5795" marT="57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>
                          <a:effectLst/>
                        </a:rPr>
                        <a:t>Physical based mathematical modeling for sediment rate estimation and sediment transport in the river basin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5" marR="5795" marT="579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>
                          <a:effectLst/>
                        </a:rPr>
                        <a:t>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5" marR="5795" marT="579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>
                          <a:effectLst/>
                        </a:rPr>
                        <a:t>1.6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5" marR="5795" marT="57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 err="1">
                          <a:effectLst/>
                        </a:rPr>
                        <a:t>ToR</a:t>
                      </a:r>
                      <a:r>
                        <a:rPr lang="en-US" sz="1600" b="1" u="none" strike="noStrike" dirty="0">
                          <a:effectLst/>
                        </a:rPr>
                        <a:t> will be prepared in consultation with TAMC. Amount kept for </a:t>
                      </a:r>
                      <a:r>
                        <a:rPr lang="en-US" sz="1600" b="1" u="none" strike="noStrike" dirty="0" err="1">
                          <a:effectLst/>
                        </a:rPr>
                        <a:t>Advertisment</a:t>
                      </a:r>
                      <a:r>
                        <a:rPr lang="en-US" sz="1600" b="1" u="none" strike="noStrike" dirty="0">
                          <a:effectLst/>
                        </a:rPr>
                        <a:t> only.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5" marR="5795" marT="5795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8257360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200"/>
            <a:ext cx="7772400" cy="411162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>Major Procurement items in AWP 2017-18</a:t>
            </a:r>
            <a:endParaRPr lang="en-US" sz="3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12302596"/>
              </p:ext>
            </p:extLst>
          </p:nvPr>
        </p:nvGraphicFramePr>
        <p:xfrm>
          <a:off x="214282" y="857232"/>
          <a:ext cx="8763001" cy="5471800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1200128"/>
                <a:gridCol w="2857520"/>
                <a:gridCol w="1071570"/>
                <a:gridCol w="1000132"/>
                <a:gridCol w="2633651"/>
              </a:tblGrid>
              <a:tr h="229271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u="none" strike="noStrike" dirty="0">
                          <a:effectLst/>
                        </a:rPr>
                        <a:t>AWPID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5" marR="5795" marT="579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u="none" strike="noStrike">
                          <a:effectLst/>
                        </a:rPr>
                        <a:t>Activity Name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5" marR="5795" marT="579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u="none" strike="noStrike" dirty="0">
                          <a:effectLst/>
                        </a:rPr>
                        <a:t>Quantity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5" marR="5795" marT="579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u="none" strike="noStrike">
                          <a:effectLst/>
                        </a:rPr>
                        <a:t>Amount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5" marR="5795" marT="579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u="none" strike="noStrike">
                          <a:effectLst/>
                        </a:rPr>
                        <a:t>Status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5" marR="5795" marT="5795" marB="0"/>
                </a:tc>
              </a:tr>
              <a:tr h="35681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 dirty="0">
                          <a:effectLst/>
                        </a:rPr>
                        <a:t>C1.1.04.01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5" marR="5795" marT="57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>
                          <a:effectLst/>
                        </a:rPr>
                        <a:t>Development of Regional Models for water availability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5" marR="5795" marT="579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>
                          <a:effectLst/>
                        </a:rPr>
                        <a:t>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5" marR="5795" marT="579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>
                          <a:effectLst/>
                        </a:rPr>
                        <a:t>1.6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5" marR="5795" marT="57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 err="1">
                          <a:effectLst/>
                        </a:rPr>
                        <a:t>ToR</a:t>
                      </a:r>
                      <a:r>
                        <a:rPr lang="en-US" sz="1600" b="1" u="none" strike="noStrike" dirty="0">
                          <a:effectLst/>
                        </a:rPr>
                        <a:t> will be prepared in consultation with TAMC. Amount kept for </a:t>
                      </a:r>
                      <a:r>
                        <a:rPr lang="en-US" sz="1600" b="1" u="none" strike="noStrike" dirty="0" err="1">
                          <a:effectLst/>
                        </a:rPr>
                        <a:t>Advertisment</a:t>
                      </a:r>
                      <a:r>
                        <a:rPr lang="en-US" sz="1600" b="1" u="none" strike="noStrike" dirty="0">
                          <a:effectLst/>
                        </a:rPr>
                        <a:t> only.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5" marR="5795" marT="5795" marB="0"/>
                </a:tc>
              </a:tr>
              <a:tr h="18144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>
                          <a:effectLst/>
                        </a:rPr>
                        <a:t>C1.2.01.03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5" marR="5795" marT="57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>
                          <a:effectLst/>
                        </a:rPr>
                        <a:t>Stream-flow forecasting system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5" marR="5795" marT="579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>
                          <a:effectLst/>
                        </a:rPr>
                        <a:t>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5" marR="5795" marT="579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>
                          <a:effectLst/>
                        </a:rPr>
                        <a:t>200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5" marR="5795" marT="57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>
                          <a:effectLst/>
                        </a:rPr>
                        <a:t>ToR will be prepared in consultation with TAMC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5" marR="5795" marT="5795" marB="0"/>
                </a:tc>
              </a:tr>
              <a:tr h="18144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>
                          <a:effectLst/>
                        </a:rPr>
                        <a:t>D1.4.01.01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5" marR="5795" marT="57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>
                          <a:effectLst/>
                        </a:rPr>
                        <a:t>GIS &amp; RS Software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5" marR="5795" marT="579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>
                          <a:effectLst/>
                        </a:rPr>
                        <a:t>3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5" marR="5795" marT="579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>
                          <a:effectLst/>
                        </a:rPr>
                        <a:t>75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5" marR="5795" marT="57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5" marR="5795" marT="5795" marB="0"/>
                </a:tc>
              </a:tr>
              <a:tr h="53219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>
                          <a:effectLst/>
                        </a:rPr>
                        <a:t>D2.1.01.01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5" marR="5795" marT="57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>
                          <a:effectLst/>
                        </a:rPr>
                        <a:t>International training/study tour/awareness program/conference/seminar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5" marR="5795" marT="579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>
                          <a:effectLst/>
                        </a:rPr>
                        <a:t>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5" marR="5795" marT="579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>
                          <a:effectLst/>
                        </a:rPr>
                        <a:t>200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5" marR="5795" marT="57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5" marR="5795" marT="5795" marB="0"/>
                </a:tc>
              </a:tr>
              <a:tr h="38194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>
                          <a:effectLst/>
                        </a:rPr>
                        <a:t>D2.1.02.02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5" marR="5795" marT="57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>
                          <a:effectLst/>
                        </a:rPr>
                        <a:t>National Training programmes /in house training /Workshop /seminar/conference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5" marR="5795" marT="579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>
                          <a:effectLst/>
                        </a:rPr>
                        <a:t>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5" marR="5795" marT="579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>
                          <a:effectLst/>
                        </a:rPr>
                        <a:t>50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5" marR="5795" marT="57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5" marR="5795" marT="5795" marB="0"/>
                </a:tc>
              </a:tr>
              <a:tr h="70757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>
                          <a:effectLst/>
                        </a:rPr>
                        <a:t>D3.1.01.02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5" marR="5795" marT="57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>
                          <a:effectLst/>
                        </a:rPr>
                        <a:t>R&amp;M of CPMU including purchasing/ hiring of vehicles, consumables, travelling expenses,O&amp;M of equipment, technical assistance,etc.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5" marR="5795" marT="579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>
                          <a:effectLst/>
                        </a:rPr>
                        <a:t>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5" marR="5795" marT="579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>
                          <a:effectLst/>
                        </a:rPr>
                        <a:t>30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5" marR="5795" marT="57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5" marR="5795" marT="5795" marB="0"/>
                </a:tc>
              </a:tr>
              <a:tr h="38194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>
                          <a:effectLst/>
                        </a:rPr>
                        <a:t>D4.1.01.01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5" marR="5795" marT="57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>
                          <a:effectLst/>
                        </a:rPr>
                        <a:t>Hiring technical expert/data entry operator/ IT expert/MTS/other expert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5" marR="5795" marT="579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>
                          <a:effectLst/>
                        </a:rPr>
                        <a:t>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5" marR="5795" marT="579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>
                          <a:effectLst/>
                        </a:rPr>
                        <a:t>30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5" marR="5795" marT="579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95" marR="5795" marT="5795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8257360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6858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Physical Progress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1" y="609600"/>
          <a:ext cx="8686798" cy="5966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0523"/>
                <a:gridCol w="4486275"/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Activity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Present Status</a:t>
                      </a:r>
                      <a:endParaRPr lang="en-US" sz="2400" dirty="0"/>
                    </a:p>
                  </a:txBody>
                  <a:tcPr/>
                </a:tc>
              </a:tr>
              <a:tr h="1362068">
                <a:tc>
                  <a:txBody>
                    <a:bodyPr/>
                    <a:lstStyle/>
                    <a:p>
                      <a:pPr marL="0" marR="0" algn="l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Framework Agreement for the Empanelment of Hydro-meteorological and  Water Quality Equipments</a:t>
                      </a:r>
                      <a:endParaRPr kumimoji="0" lang="en-US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Cancelled. Only Specifications of the equipment will be sent to IA’s </a:t>
                      </a: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838200">
                <a:tc>
                  <a:txBody>
                    <a:bodyPr/>
                    <a:lstStyle/>
                    <a:p>
                      <a:pPr marL="0" marR="0" algn="l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Extension/ </a:t>
                      </a:r>
                      <a:r>
                        <a:rPr kumimoji="0"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Upgradation</a:t>
                      </a:r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of e- SWIS</a:t>
                      </a:r>
                      <a:endParaRPr kumimoji="0" lang="en-US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Draft Contract document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finalised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under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approval</a:t>
                      </a:r>
                      <a:endParaRPr kumimoji="0" lang="en-US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1027259">
                <a:tc>
                  <a:txBody>
                    <a:bodyPr/>
                    <a:lstStyle/>
                    <a:p>
                      <a:pPr marL="0" marR="0" algn="l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IWRM Studies of three Indian River Basin</a:t>
                      </a:r>
                    </a:p>
                    <a:p>
                      <a:pPr marL="0" marR="0" algn="l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 Krishna, Godavari and Mahanadi)</a:t>
                      </a:r>
                      <a:endParaRPr kumimoji="0" lang="en-US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l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EoI</a:t>
                      </a:r>
                      <a:r>
                        <a:rPr kumimoji="0" lang="en-US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has been floated and examined,  RFP is in final stage of approval</a:t>
                      </a:r>
                      <a:endParaRPr kumimoji="0" lang="en-US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554337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Flood Early warning system. </a:t>
                      </a:r>
                      <a:endParaRPr kumimoji="0" lang="en-US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Tender document was prepared</a:t>
                      </a:r>
                      <a:r>
                        <a:rPr kumimoji="0" lang="en-US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but now decided to revise it after TAMC in place</a:t>
                      </a:r>
                      <a:endParaRPr kumimoji="0" lang="en-US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1097662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Physical based mathematical modeling for sediment rate estimation and sediment transport in the river basin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en-US" sz="18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kumimoji="0"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will be revised in consultation to TAMC</a:t>
                      </a:r>
                      <a:endParaRPr kumimoji="0"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625709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Development of Regional Models for water availability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en-US" sz="18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kumimoji="0"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will be revised in consultation to TAMC</a:t>
                      </a:r>
                      <a:endParaRPr kumimoji="0" 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6858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Physical Progress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2" y="1071546"/>
          <a:ext cx="8686798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399"/>
                <a:gridCol w="5105399"/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Activity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Present Status</a:t>
                      </a:r>
                      <a:endParaRPr lang="en-US" sz="2400" dirty="0"/>
                    </a:p>
                  </a:txBody>
                  <a:tcPr/>
                </a:tc>
              </a:tr>
              <a:tr h="1600200">
                <a:tc>
                  <a:txBody>
                    <a:bodyPr/>
                    <a:lstStyle/>
                    <a:p>
                      <a:pPr marL="0" marR="0" algn="l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Centre of Excellence</a:t>
                      </a:r>
                      <a:endParaRPr kumimoji="0" lang="en-US" sz="24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en-IN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Concept note is under preparation </a:t>
                      </a:r>
                      <a:endParaRPr kumimoji="0" lang="en-US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838200">
                <a:tc>
                  <a:txBody>
                    <a:bodyPr/>
                    <a:lstStyle/>
                    <a:p>
                      <a:pPr marL="0" marR="0" algn="l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7620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Status of data entry in </a:t>
            </a:r>
            <a:r>
              <a:rPr lang="en-US" sz="3200" b="1" dirty="0" err="1" smtClean="0"/>
              <a:t>eSWIS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57158" y="1066800"/>
            <a:ext cx="8329642" cy="5505472"/>
          </a:xfrm>
        </p:spPr>
        <p:txBody>
          <a:bodyPr>
            <a:normAutofit fontScale="85000" lnSpcReduction="20000"/>
          </a:bodyPr>
          <a:lstStyle/>
          <a:p>
            <a:pPr fontAlgn="b">
              <a:buNone/>
            </a:pPr>
            <a:r>
              <a:rPr lang="en-US" sz="2800" b="1" dirty="0" smtClean="0">
                <a:solidFill>
                  <a:srgbClr val="FFFF00"/>
                </a:solidFill>
              </a:rPr>
              <a:t>Following  States has joined </a:t>
            </a:r>
            <a:r>
              <a:rPr lang="en-US" sz="2800" b="1" dirty="0" err="1" smtClean="0">
                <a:solidFill>
                  <a:srgbClr val="FFFF00"/>
                </a:solidFill>
              </a:rPr>
              <a:t>eSWIS</a:t>
            </a:r>
            <a:r>
              <a:rPr lang="en-US" sz="2800" b="1" dirty="0" smtClean="0">
                <a:solidFill>
                  <a:srgbClr val="FFFF00"/>
                </a:solidFill>
              </a:rPr>
              <a:t> system  as on date:</a:t>
            </a:r>
          </a:p>
          <a:p>
            <a:pPr fontAlgn="b"/>
            <a:r>
              <a:rPr lang="en-US" sz="2800" dirty="0" smtClean="0">
                <a:hlinkClick r:id="rId2" action="ppaction://hlinkfile"/>
              </a:rPr>
              <a:t>Gujarat</a:t>
            </a:r>
            <a:endParaRPr lang="en-US" sz="2800" dirty="0" smtClean="0"/>
          </a:p>
          <a:p>
            <a:pPr fontAlgn="b"/>
            <a:r>
              <a:rPr lang="en-US" sz="2800" dirty="0" smtClean="0">
                <a:hlinkClick r:id="rId3" action="ppaction://hlinkfile"/>
              </a:rPr>
              <a:t>Punjab</a:t>
            </a:r>
            <a:endParaRPr lang="en-US" sz="2800" dirty="0" smtClean="0"/>
          </a:p>
          <a:p>
            <a:pPr fontAlgn="b"/>
            <a:r>
              <a:rPr lang="en-US" sz="2800" dirty="0" smtClean="0"/>
              <a:t>Kerala</a:t>
            </a:r>
          </a:p>
          <a:p>
            <a:pPr fontAlgn="b"/>
            <a:r>
              <a:rPr lang="en-US" sz="2800" dirty="0" smtClean="0"/>
              <a:t>Andhra Pradesh</a:t>
            </a:r>
          </a:p>
          <a:p>
            <a:pPr fontAlgn="b"/>
            <a:r>
              <a:rPr lang="en-US" sz="2800" dirty="0" smtClean="0"/>
              <a:t>Rajasthan</a:t>
            </a:r>
          </a:p>
          <a:p>
            <a:pPr fontAlgn="b"/>
            <a:r>
              <a:rPr lang="en-US" sz="2800" dirty="0" smtClean="0"/>
              <a:t>Karnataka</a:t>
            </a:r>
          </a:p>
          <a:p>
            <a:pPr fontAlgn="b"/>
            <a:r>
              <a:rPr lang="en-US" sz="2800" dirty="0" smtClean="0"/>
              <a:t>Maharashtra</a:t>
            </a:r>
          </a:p>
          <a:p>
            <a:pPr fontAlgn="b"/>
            <a:r>
              <a:rPr lang="en-US" sz="2800" dirty="0" err="1" smtClean="0"/>
              <a:t>Tamilnadu</a:t>
            </a:r>
            <a:endParaRPr lang="en-US" sz="2800" dirty="0" smtClean="0"/>
          </a:p>
          <a:p>
            <a:pPr fontAlgn="b"/>
            <a:r>
              <a:rPr lang="en-US" sz="2800" dirty="0" err="1" smtClean="0"/>
              <a:t>Chattisgarh</a:t>
            </a:r>
            <a:endParaRPr lang="en-US" sz="2800" dirty="0" smtClean="0"/>
          </a:p>
          <a:p>
            <a:pPr fontAlgn="b"/>
            <a:r>
              <a:rPr lang="en-US" sz="2800" dirty="0" smtClean="0"/>
              <a:t>Goa</a:t>
            </a:r>
          </a:p>
          <a:p>
            <a:pPr fontAlgn="b"/>
            <a:r>
              <a:rPr lang="en-US" sz="2800" dirty="0" smtClean="0"/>
              <a:t>Madhya Pradesh</a:t>
            </a:r>
          </a:p>
          <a:p>
            <a:pPr fontAlgn="b"/>
            <a:r>
              <a:rPr lang="en-US" sz="2800" dirty="0" err="1" smtClean="0"/>
              <a:t>Odisha</a:t>
            </a:r>
            <a:endParaRPr lang="en-US" sz="2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857752" y="2643182"/>
            <a:ext cx="392909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 smtClean="0"/>
              <a:t>Data of H.O sites of CWC has been entered </a:t>
            </a:r>
            <a:r>
              <a:rPr lang="en-IN" sz="2800" dirty="0" err="1" smtClean="0"/>
              <a:t>upto</a:t>
            </a:r>
            <a:r>
              <a:rPr lang="en-IN" sz="2800" dirty="0" smtClean="0"/>
              <a:t> July, 2017</a:t>
            </a:r>
            <a:endParaRPr lang="en-IN" sz="2800" dirty="0"/>
          </a:p>
        </p:txBody>
      </p:sp>
    </p:spTree>
    <p:extLst>
      <p:ext uri="{BB962C8B-B14F-4D97-AF65-F5344CB8AC3E}">
        <p14:creationId xmlns="" xmlns:p14="http://schemas.microsoft.com/office/powerpoint/2010/main" val="42582195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285729"/>
            <a:ext cx="8201053" cy="1780140"/>
          </a:xfrm>
        </p:spPr>
        <p:txBody>
          <a:bodyPr>
            <a:noAutofit/>
          </a:bodyPr>
          <a:lstStyle/>
          <a:p>
            <a:pPr algn="just"/>
            <a:r>
              <a:rPr lang="en-IN" sz="2800" b="1" dirty="0" smtClean="0"/>
              <a:t>Administrative Hierarchy of organisation for getting registered in the </a:t>
            </a:r>
            <a:r>
              <a:rPr lang="en-IN" sz="2800" b="1" dirty="0" err="1" smtClean="0"/>
              <a:t>eSWIS</a:t>
            </a:r>
            <a:r>
              <a:rPr lang="en-IN" sz="2800" b="1" dirty="0" smtClean="0"/>
              <a:t>,  (Both for Surface Water &amp; Ground Water) </a:t>
            </a:r>
            <a:endParaRPr lang="en-IN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1" y="2142068"/>
            <a:ext cx="8343929" cy="4430204"/>
          </a:xfrm>
        </p:spPr>
        <p:txBody>
          <a:bodyPr>
            <a:noAutofit/>
          </a:bodyPr>
          <a:lstStyle/>
          <a:p>
            <a:pPr>
              <a:buNone/>
            </a:pPr>
            <a:endParaRPr lang="en-IN" sz="2800" dirty="0" smtClean="0"/>
          </a:p>
          <a:p>
            <a:r>
              <a:rPr lang="en-IN" sz="2800" dirty="0" smtClean="0"/>
              <a:t>     Owner Agency: (Full Name)</a:t>
            </a:r>
          </a:p>
          <a:p>
            <a:r>
              <a:rPr lang="en-IN" sz="2800" dirty="0" smtClean="0"/>
              <a:t>     HIS Agency:(Full Name)</a:t>
            </a:r>
          </a:p>
          <a:p>
            <a:r>
              <a:rPr lang="en-IN" sz="2800" dirty="0" smtClean="0"/>
              <a:t>     State/Regional office: (Full Name)</a:t>
            </a:r>
          </a:p>
          <a:p>
            <a:r>
              <a:rPr lang="en-IN" sz="2800" dirty="0" smtClean="0"/>
              <a:t>     Circle Office: (Full Name)</a:t>
            </a:r>
          </a:p>
          <a:p>
            <a:r>
              <a:rPr lang="en-IN" sz="2800" dirty="0" smtClean="0"/>
              <a:t>     Divisional Office: (Full Name)</a:t>
            </a:r>
          </a:p>
          <a:p>
            <a:r>
              <a:rPr lang="en-IN" sz="2800" dirty="0" smtClean="0"/>
              <a:t>     </a:t>
            </a:r>
            <a:r>
              <a:rPr lang="en-IN" sz="2800" dirty="0" smtClean="0"/>
              <a:t>Sub Divisional </a:t>
            </a:r>
            <a:r>
              <a:rPr lang="en-IN" sz="2800" dirty="0" smtClean="0"/>
              <a:t>Office: (Full Name)</a:t>
            </a:r>
          </a:p>
          <a:p>
            <a:pPr marL="719138" indent="-719138"/>
            <a:r>
              <a:rPr lang="en-IN" sz="2800" dirty="0" smtClean="0"/>
              <a:t>Section Office/Junior Engineer Office; (</a:t>
            </a:r>
            <a:r>
              <a:rPr lang="en-IN" sz="2800" dirty="0" smtClean="0"/>
              <a:t>If </a:t>
            </a:r>
            <a:r>
              <a:rPr lang="en-IN" sz="2800" dirty="0" smtClean="0"/>
              <a:t>any</a:t>
            </a:r>
            <a:r>
              <a:rPr lang="en-IN" sz="2800" dirty="0" smtClean="0"/>
              <a:t>, Full Name)</a:t>
            </a:r>
          </a:p>
          <a:p>
            <a:endParaRPr lang="en-IN" sz="2800" dirty="0"/>
          </a:p>
        </p:txBody>
      </p:sp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t="927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r>
              <a:rPr lang="en-US" sz="3200" dirty="0" smtClean="0"/>
              <a:t>Status of Optimization of Hydro-met station</a:t>
            </a: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95430964"/>
              </p:ext>
            </p:extLst>
          </p:nvPr>
        </p:nvGraphicFramePr>
        <p:xfrm>
          <a:off x="381000" y="1295400"/>
          <a:ext cx="8382001" cy="51815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1549"/>
                <a:gridCol w="1966035"/>
                <a:gridCol w="1072383"/>
                <a:gridCol w="976143"/>
                <a:gridCol w="879904"/>
                <a:gridCol w="1209868"/>
                <a:gridCol w="1196119"/>
              </a:tblGrid>
              <a:tr h="23783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</a:rPr>
                        <a:t>S.No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States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Implementing Agencies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Hydromet Stations tentenvily finalsed  with IA's after meeting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Signed copy recd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1485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Total proposed Hydromet Stations by State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Overlap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Balance Hydro-met Stations of State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5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Hydromet Sites finalised</a:t>
                      </a:r>
                      <a:endParaRPr lang="en-US" sz="14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78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Andhra Pradesh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43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7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36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yes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78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2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Arunachal </a:t>
                      </a:r>
                      <a:r>
                        <a:rPr lang="en-US" sz="1400" b="1" u="none" strike="noStrike" dirty="0" err="1">
                          <a:effectLst/>
                        </a:rPr>
                        <a:t>pradesh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46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18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28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yes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Yes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78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Bihar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50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34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16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yes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Yes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78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4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Karnataka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329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156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173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yes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78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Maharashtra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541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283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258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yes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78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6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Manipur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50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37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13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yes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78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7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Mizoram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74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28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46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yes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78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8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Odisha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275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180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95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yes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78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9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Rajasthan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363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242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121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yes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78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10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Tamilnadu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53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15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38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yes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78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11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Tripura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52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18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34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yes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78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12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Uttar Pradesh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45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2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43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yes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78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13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Nagaland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46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20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26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yes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78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14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DVC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87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46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41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yes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94187085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Status of Optimization of Hydro-met station</a:t>
            </a:r>
            <a:endParaRPr lang="en-US" sz="28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21411116"/>
              </p:ext>
            </p:extLst>
          </p:nvPr>
        </p:nvGraphicFramePr>
        <p:xfrm>
          <a:off x="304800" y="1066800"/>
          <a:ext cx="8305800" cy="56883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8487"/>
                <a:gridCol w="2016519"/>
                <a:gridCol w="1109320"/>
                <a:gridCol w="1001209"/>
                <a:gridCol w="902498"/>
                <a:gridCol w="1057348"/>
                <a:gridCol w="1410419"/>
              </a:tblGrid>
              <a:tr h="190500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>
                          <a:effectLst/>
                        </a:rPr>
                        <a:t>Hydromet</a:t>
                      </a:r>
                      <a:r>
                        <a:rPr lang="en-US" sz="2000" u="none" strike="noStrike" dirty="0">
                          <a:effectLst/>
                        </a:rPr>
                        <a:t> Sites under </a:t>
                      </a:r>
                      <a:r>
                        <a:rPr lang="en-US" sz="2000" u="none" strike="noStrike" dirty="0" err="1" smtClean="0">
                          <a:effectLst/>
                        </a:rPr>
                        <a:t>finalisation</a:t>
                      </a:r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Chhattishgarh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214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196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yes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Gujarat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328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103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225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yes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Madhya Pradesh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334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47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287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yes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Telangana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33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No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Punjab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yes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West Bengal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125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101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No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Jharkhand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31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No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Haryana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recd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Assam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recd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Meghalaya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recd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Himachal Pradesh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Goa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recd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BBMB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recd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Sikkim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715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>
                          <a:effectLst/>
                        </a:rPr>
                        <a:t>15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J&amp;K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Under Finalisation by CWC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Uttarakhand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Kerala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06836970"/>
      </p:ext>
    </p:extLst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7620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Way Forward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4400" y="1066800"/>
            <a:ext cx="7772400" cy="4953000"/>
          </a:xfrm>
        </p:spPr>
        <p:txBody>
          <a:bodyPr/>
          <a:lstStyle/>
          <a:p>
            <a:pPr fontAlgn="b"/>
            <a:endParaRPr lang="en-US" dirty="0" smtClean="0"/>
          </a:p>
          <a:p>
            <a:pPr fontAlgn="ctr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81328826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152400"/>
            <a:ext cx="8715436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Details   of   CPMU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991600" cy="47244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84325815"/>
              </p:ext>
            </p:extLst>
          </p:nvPr>
        </p:nvGraphicFramePr>
        <p:xfrm>
          <a:off x="152400" y="914398"/>
          <a:ext cx="8839200" cy="5485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0260"/>
                <a:gridCol w="3683000"/>
                <a:gridCol w="4345940"/>
              </a:tblGrid>
              <a:tr h="5760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/>
                          <a:cs typeface="Arial"/>
                        </a:rPr>
                        <a:t>SN</a:t>
                      </a:r>
                      <a:endParaRPr lang="en-US" sz="2000" dirty="0">
                        <a:effectLst/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/>
                          <a:cs typeface="Arial"/>
                        </a:rPr>
                        <a:t>Name &amp; Designation</a:t>
                      </a:r>
                      <a:endParaRPr lang="en-US" sz="2000" dirty="0">
                        <a:effectLst/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/>
                          <a:cs typeface="Arial"/>
                        </a:rPr>
                        <a:t>Position in CPMU</a:t>
                      </a:r>
                      <a:endParaRPr lang="en-US" sz="2000" dirty="0">
                        <a:effectLst/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5760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+mn-lt"/>
                          <a:ea typeface="Calibri"/>
                          <a:cs typeface="Arial"/>
                        </a:rPr>
                        <a:t>1</a:t>
                      </a:r>
                      <a:endParaRPr lang="en-US" sz="2400" b="1" dirty="0">
                        <a:effectLst/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Member (</a:t>
                      </a:r>
                      <a:r>
                        <a:rPr lang="en-US" sz="2400" b="1" dirty="0">
                          <a:effectLst/>
                          <a:latin typeface="+mn-lt"/>
                          <a:ea typeface="Calibri"/>
                          <a:cs typeface="Arial"/>
                        </a:rPr>
                        <a:t>RM</a:t>
                      </a:r>
                      <a:r>
                        <a:rPr lang="en-US" sz="2400" b="1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)</a:t>
                      </a:r>
                      <a:endParaRPr lang="en-US" sz="2400" b="1" dirty="0">
                        <a:effectLst/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+mn-lt"/>
                          <a:ea typeface="Calibri"/>
                          <a:cs typeface="Arial"/>
                        </a:rPr>
                        <a:t>Project Coordinator</a:t>
                      </a:r>
                      <a:endParaRPr lang="en-US" sz="2400" b="1">
                        <a:effectLst/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5989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+mn-lt"/>
                          <a:ea typeface="Calibri"/>
                          <a:cs typeface="Arial"/>
                        </a:rPr>
                        <a:t>2</a:t>
                      </a:r>
                      <a:endParaRPr lang="en-US" sz="2400" b="1" dirty="0">
                        <a:effectLst/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+mn-lt"/>
                          <a:ea typeface="Calibri"/>
                          <a:cs typeface="Arial"/>
                        </a:rPr>
                        <a:t>Chief Engineer, </a:t>
                      </a:r>
                      <a:r>
                        <a:rPr lang="en-US" sz="2400" b="1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P&amp;D</a:t>
                      </a:r>
                      <a:endParaRPr lang="en-US" sz="2400" b="1" dirty="0">
                        <a:effectLst/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+mn-lt"/>
                          <a:ea typeface="Calibri"/>
                          <a:cs typeface="Arial"/>
                        </a:rPr>
                        <a:t>Nodal Officer</a:t>
                      </a:r>
                      <a:endParaRPr lang="en-US" sz="2400" b="1" dirty="0">
                        <a:effectLst/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5760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+mn-lt"/>
                          <a:ea typeface="Calibri"/>
                          <a:cs typeface="Arial"/>
                        </a:rPr>
                        <a:t>3</a:t>
                      </a:r>
                      <a:endParaRPr lang="en-US" sz="2400" b="1">
                        <a:effectLst/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+mn-lt"/>
                          <a:ea typeface="Calibri"/>
                          <a:cs typeface="Arial"/>
                        </a:rPr>
                        <a:t>Director, </a:t>
                      </a:r>
                      <a:r>
                        <a:rPr lang="en-US" sz="2400" b="1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RDC-1, CWC</a:t>
                      </a:r>
                      <a:endParaRPr lang="en-US" sz="2400" b="1" dirty="0">
                        <a:effectLst/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+mn-lt"/>
                          <a:ea typeface="Calibri"/>
                          <a:cs typeface="Arial"/>
                        </a:rPr>
                        <a:t>Project Director</a:t>
                      </a:r>
                      <a:endParaRPr lang="en-US" sz="2400" b="1" dirty="0">
                        <a:effectLst/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5989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/>
                          <a:cs typeface="Arial"/>
                        </a:rPr>
                        <a:t>4</a:t>
                      </a:r>
                      <a:endParaRPr lang="en-US" sz="2000" dirty="0">
                        <a:effectLst/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/>
                          <a:cs typeface="Arial"/>
                        </a:rPr>
                        <a:t>Deputy Director, </a:t>
                      </a:r>
                      <a:r>
                        <a:rPr lang="en-US" sz="200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RDC-1</a:t>
                      </a:r>
                      <a:endParaRPr lang="en-US" sz="2000" dirty="0">
                        <a:effectLst/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/>
                          <a:cs typeface="Arial"/>
                        </a:rPr>
                        <a:t>Procurement officer</a:t>
                      </a:r>
                      <a:endParaRPr lang="en-US" sz="2000" dirty="0">
                        <a:effectLst/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5989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Times New Roman"/>
                          <a:cs typeface="Mangal"/>
                        </a:rPr>
                        <a:t>5</a:t>
                      </a:r>
                      <a:endParaRPr lang="en-US" sz="2000" dirty="0">
                        <a:effectLst/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Times New Roman"/>
                          <a:cs typeface="Mangal"/>
                        </a:rPr>
                        <a:t>Chief</a:t>
                      </a:r>
                      <a:r>
                        <a:rPr lang="en-US" sz="2000" baseline="0" dirty="0" smtClean="0">
                          <a:effectLst/>
                          <a:latin typeface="+mn-lt"/>
                          <a:ea typeface="Times New Roman"/>
                          <a:cs typeface="Mangal"/>
                        </a:rPr>
                        <a:t> Engineer, BPMO</a:t>
                      </a:r>
                      <a:endParaRPr lang="en-US" sz="2000" dirty="0">
                        <a:effectLst/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Times New Roman"/>
                          <a:cs typeface="Mangal"/>
                        </a:rPr>
                        <a:t>Nodal, River Basin Planning and Extended Hydrological Prediction</a:t>
                      </a:r>
                    </a:p>
                  </a:txBody>
                  <a:tcPr marL="68580" marR="68580" marT="0" marB="0"/>
                </a:tc>
              </a:tr>
              <a:tr h="4564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Times New Roman"/>
                          <a:cs typeface="Mangal"/>
                        </a:rPr>
                        <a:t>6</a:t>
                      </a:r>
                      <a:endParaRPr lang="en-US" sz="2000" dirty="0">
                        <a:effectLst/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effectLst/>
                          <a:latin typeface="+mn-lt"/>
                          <a:ea typeface="Times New Roman"/>
                          <a:cs typeface="Mangal"/>
                        </a:rPr>
                        <a:t>Chief</a:t>
                      </a:r>
                      <a:r>
                        <a:rPr lang="en-US" sz="2000" baseline="0" dirty="0" smtClean="0">
                          <a:effectLst/>
                          <a:latin typeface="+mn-lt"/>
                          <a:ea typeface="Times New Roman"/>
                          <a:cs typeface="Mangal"/>
                        </a:rPr>
                        <a:t> Engineer, FMO</a:t>
                      </a:r>
                      <a:endParaRPr lang="en-US" sz="2000" dirty="0">
                        <a:effectLst/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effectLst/>
                          <a:latin typeface="Arial Narrow"/>
                          <a:ea typeface="Calibri"/>
                          <a:cs typeface="Arial"/>
                        </a:rPr>
                        <a:t>Nodal, Stream Flow Forecast Dissemination</a:t>
                      </a:r>
                      <a:endParaRPr lang="en-US" sz="2000" dirty="0">
                        <a:effectLst/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5989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Times New Roman"/>
                          <a:cs typeface="Mangal"/>
                        </a:rPr>
                        <a:t>7</a:t>
                      </a:r>
                      <a:endParaRPr lang="en-US" sz="2000" dirty="0">
                        <a:effectLst/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Times New Roman"/>
                          <a:cs typeface="Mangal"/>
                        </a:rPr>
                        <a:t>Chief Engineer, HSO</a:t>
                      </a:r>
                      <a:endParaRPr lang="en-US" sz="2000" dirty="0">
                        <a:effectLst/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Nodal, Sedimentation Studies, Assessment of Aquatic Life in major rivers, Regional Models for water availability and HDA</a:t>
                      </a:r>
                      <a:endParaRPr lang="en-US" sz="2000" dirty="0">
                        <a:effectLst/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17498096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7598569" cy="928693"/>
          </a:xfrm>
        </p:spPr>
        <p:txBody>
          <a:bodyPr>
            <a:normAutofit fontScale="90000"/>
          </a:bodyPr>
          <a:lstStyle/>
          <a:p>
            <a:pPr algn="ctr"/>
            <a:r>
              <a:rPr lang="en-IN" b="1" dirty="0" smtClean="0"/>
              <a:t>Details of Field set up of cwc headed by Chief Engineer</a:t>
            </a:r>
            <a:endParaRPr lang="en-IN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14350" y="1357313"/>
          <a:ext cx="8272464" cy="515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0064"/>
                <a:gridCol w="5286412"/>
                <a:gridCol w="2285988"/>
              </a:tblGrid>
              <a:tr h="370840">
                <a:tc>
                  <a:txBody>
                    <a:bodyPr/>
                    <a:lstStyle/>
                    <a:p>
                      <a:r>
                        <a:rPr lang="en-IN" sz="2000" dirty="0" err="1" smtClean="0"/>
                        <a:t>S.No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Organisation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Place</a:t>
                      </a:r>
                      <a:endParaRPr lang="en-IN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1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Yamuna Basin Organisation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New Delhi</a:t>
                      </a:r>
                      <a:endParaRPr lang="en-IN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2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Narmada Basin Organisation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Bhopal</a:t>
                      </a:r>
                      <a:endParaRPr lang="en-IN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3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Narmada</a:t>
                      </a:r>
                      <a:r>
                        <a:rPr lang="en-IN" sz="2000" baseline="0" dirty="0" smtClean="0"/>
                        <a:t> and </a:t>
                      </a:r>
                      <a:r>
                        <a:rPr lang="en-IN" sz="2000" baseline="0" dirty="0" err="1" smtClean="0"/>
                        <a:t>Tapi</a:t>
                      </a:r>
                      <a:r>
                        <a:rPr lang="en-IN" sz="2000" baseline="0" dirty="0" smtClean="0"/>
                        <a:t> Basin Organisation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err="1" smtClean="0"/>
                        <a:t>Gandhinagar</a:t>
                      </a:r>
                      <a:endParaRPr lang="en-IN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4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Indus Basin Organisation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Chandigarh</a:t>
                      </a:r>
                      <a:endParaRPr lang="en-IN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5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Upper </a:t>
                      </a:r>
                      <a:r>
                        <a:rPr lang="en-IN" sz="2000" dirty="0" err="1" smtClean="0"/>
                        <a:t>Ganga</a:t>
                      </a:r>
                      <a:r>
                        <a:rPr lang="en-IN" sz="2000" dirty="0" smtClean="0"/>
                        <a:t> Basin organisation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err="1" smtClean="0"/>
                        <a:t>Lucknow</a:t>
                      </a:r>
                      <a:endParaRPr lang="en-IN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6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Lower</a:t>
                      </a:r>
                      <a:r>
                        <a:rPr lang="en-IN" sz="2000" baseline="0" dirty="0" smtClean="0"/>
                        <a:t> </a:t>
                      </a:r>
                      <a:r>
                        <a:rPr lang="en-IN" sz="2000" dirty="0" err="1" smtClean="0"/>
                        <a:t>Ganga</a:t>
                      </a:r>
                      <a:r>
                        <a:rPr lang="en-IN" sz="2000" dirty="0" smtClean="0"/>
                        <a:t> Basin organisation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Patna</a:t>
                      </a:r>
                      <a:endParaRPr lang="en-IN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7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err="1" smtClean="0"/>
                        <a:t>Teesta</a:t>
                      </a:r>
                      <a:r>
                        <a:rPr lang="en-IN" sz="2000" dirty="0" smtClean="0"/>
                        <a:t> Basin Organisation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err="1" smtClean="0"/>
                        <a:t>Siliguri</a:t>
                      </a:r>
                      <a:endParaRPr lang="en-IN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8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Brahmaputra &amp; Barak Basin </a:t>
                      </a:r>
                      <a:r>
                        <a:rPr lang="en-IN" sz="2000" dirty="0" err="1" smtClean="0"/>
                        <a:t>Organsiation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err="1" smtClean="0"/>
                        <a:t>Shillong</a:t>
                      </a:r>
                      <a:endParaRPr lang="en-IN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9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Mahanadi &amp;</a:t>
                      </a:r>
                      <a:r>
                        <a:rPr lang="en-IN" sz="2000" baseline="0" dirty="0" smtClean="0"/>
                        <a:t> Eastern River Basin Organisation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Bhubaneswar</a:t>
                      </a:r>
                      <a:endParaRPr lang="en-IN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10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Krishna &amp; Godavari Basin</a:t>
                      </a:r>
                      <a:r>
                        <a:rPr lang="en-IN" sz="2000" baseline="0" dirty="0" smtClean="0"/>
                        <a:t> Organisation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Hyderabad</a:t>
                      </a:r>
                      <a:endParaRPr lang="en-IN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11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Cauvery</a:t>
                      </a:r>
                      <a:r>
                        <a:rPr lang="en-IN" sz="2000" baseline="0" dirty="0" smtClean="0"/>
                        <a:t> &amp; Southern River </a:t>
                      </a:r>
                      <a:r>
                        <a:rPr lang="en-IN" sz="2000" dirty="0" smtClean="0"/>
                        <a:t>Basin</a:t>
                      </a:r>
                      <a:r>
                        <a:rPr lang="en-IN" sz="2000" baseline="0" dirty="0" smtClean="0"/>
                        <a:t> Organisation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Coimbatore</a:t>
                      </a:r>
                      <a:endParaRPr lang="en-IN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12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Monitoring</a:t>
                      </a:r>
                      <a:r>
                        <a:rPr lang="en-IN" sz="2000" baseline="0" dirty="0" smtClean="0"/>
                        <a:t> Central Organisation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Nagpur</a:t>
                      </a:r>
                      <a:endParaRPr lang="en-IN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23" y="228600"/>
            <a:ext cx="8991600" cy="685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Funds Received and Expenditure till 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algn="r">
              <a:buNone/>
            </a:pPr>
            <a:endParaRPr lang="en-US" sz="24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73682267"/>
              </p:ext>
            </p:extLst>
          </p:nvPr>
        </p:nvGraphicFramePr>
        <p:xfrm>
          <a:off x="357158" y="1285860"/>
          <a:ext cx="8382000" cy="2621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1250"/>
                <a:gridCol w="1809749"/>
                <a:gridCol w="2166983"/>
                <a:gridCol w="2024018"/>
              </a:tblGrid>
              <a:tr h="609599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2016-17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2017-18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52713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Budget Estimate</a:t>
                      </a:r>
                    </a:p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Expenditure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Budget Estimate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Expenditure</a:t>
                      </a:r>
                      <a:endParaRPr lang="en-US" sz="2400" b="1" dirty="0"/>
                    </a:p>
                  </a:txBody>
                  <a:tcPr/>
                </a:tc>
              </a:tr>
              <a:tr h="85474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13.25 </a:t>
                      </a:r>
                      <a:r>
                        <a:rPr lang="en-US" sz="2400" dirty="0" err="1" smtClean="0"/>
                        <a:t>crores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0.22 </a:t>
                      </a:r>
                      <a:r>
                        <a:rPr lang="en-US" sz="2400" dirty="0" err="1" smtClean="0"/>
                        <a:t>crore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33.72 </a:t>
                      </a:r>
                      <a:r>
                        <a:rPr lang="en-US" sz="2400" dirty="0" err="1" smtClean="0"/>
                        <a:t>crores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Rs. 54 Th. </a:t>
                      </a:r>
                    </a:p>
                    <a:p>
                      <a:r>
                        <a:rPr lang="en-US" sz="2400" dirty="0" smtClean="0"/>
                        <a:t>(</a:t>
                      </a:r>
                      <a:r>
                        <a:rPr lang="en-US" sz="2400" dirty="0" err="1" smtClean="0"/>
                        <a:t>upto</a:t>
                      </a:r>
                      <a:r>
                        <a:rPr lang="en-US" sz="2400" dirty="0" smtClean="0"/>
                        <a:t> July 2017)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73682267"/>
              </p:ext>
            </p:extLst>
          </p:nvPr>
        </p:nvGraphicFramePr>
        <p:xfrm>
          <a:off x="357158" y="4236721"/>
          <a:ext cx="8382000" cy="22641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0"/>
              </a:tblGrid>
              <a:tr h="47665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Reason of less booking</a:t>
                      </a:r>
                      <a:endParaRPr lang="en-US" sz="2400" dirty="0"/>
                    </a:p>
                  </a:txBody>
                  <a:tcPr/>
                </a:tc>
              </a:tr>
              <a:tr h="1787458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err="1" smtClean="0"/>
                        <a:t>Operationlisation</a:t>
                      </a:r>
                      <a:r>
                        <a:rPr lang="en-US" sz="2400" b="1" baseline="0" dirty="0" smtClean="0"/>
                        <a:t> of PFMS system from July, 2017 in CWC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b="1" baseline="0" dirty="0" smtClean="0"/>
                        <a:t> Procurement through </a:t>
                      </a:r>
                      <a:r>
                        <a:rPr lang="en-US" sz="2400" b="1" baseline="0" dirty="0" err="1" smtClean="0"/>
                        <a:t>GeM</a:t>
                      </a:r>
                      <a:r>
                        <a:rPr lang="en-US" sz="2400" b="1" baseline="0" dirty="0" smtClean="0"/>
                        <a:t> portal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65150334"/>
              </p:ext>
            </p:extLst>
          </p:nvPr>
        </p:nvGraphicFramePr>
        <p:xfrm>
          <a:off x="214283" y="762000"/>
          <a:ext cx="8701119" cy="5184483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2360592"/>
                <a:gridCol w="766131"/>
                <a:gridCol w="3000676"/>
                <a:gridCol w="766131"/>
                <a:gridCol w="766131"/>
                <a:gridCol w="1041458"/>
              </a:tblGrid>
              <a:tr h="308670">
                <a:tc gridSpan="6">
                  <a:txBody>
                    <a:bodyPr/>
                    <a:lstStyle/>
                    <a:p>
                      <a:pPr algn="l" fontAlgn="t"/>
                      <a:r>
                        <a:rPr lang="en-US" sz="1800" b="1" u="none" strike="noStrike" dirty="0">
                          <a:effectLst/>
                        </a:rPr>
                        <a:t>Water Resources Data Acquisition System  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 hMerge="1">
                  <a:txBody>
                    <a:bodyPr/>
                    <a:lstStyle/>
                    <a:p>
                      <a:pPr algn="r" fontAlgn="t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</a:tr>
              <a:tr h="816429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effectLst/>
                        </a:rPr>
                        <a:t>Real Time Data Acquisition System (RTDAS) for Surface Water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>
                          <a:effectLst/>
                        </a:rPr>
                        <a:t>A1.1.01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>
                          <a:effectLst/>
                        </a:rPr>
                        <a:t>RTDAS for CWC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 dirty="0">
                          <a:effectLst/>
                        </a:rPr>
                        <a:t>Goods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>
                          <a:effectLst/>
                        </a:rPr>
                        <a:t>2023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 dirty="0">
                          <a:effectLst/>
                        </a:rPr>
                        <a:t>NCB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</a:tr>
              <a:tr h="827521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effectLst/>
                        </a:rPr>
                        <a:t>IT Equipment for Data </a:t>
                      </a:r>
                      <a:r>
                        <a:rPr lang="en-US" sz="1600" b="1" u="none" strike="noStrike" dirty="0" err="1">
                          <a:effectLst/>
                        </a:rPr>
                        <a:t>Centres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>
                          <a:effectLst/>
                        </a:rPr>
                        <a:t>A3.4.01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effectLst/>
                        </a:rPr>
                        <a:t>Purchase of office equipment </a:t>
                      </a:r>
                      <a:r>
                        <a:rPr lang="en-US" sz="1600" b="1" u="none" strike="noStrike" dirty="0" smtClean="0">
                          <a:effectLst/>
                        </a:rPr>
                        <a:t> including </a:t>
                      </a:r>
                      <a:r>
                        <a:rPr lang="en-US" sz="1600" b="1" u="none" strike="noStrike" dirty="0">
                          <a:effectLst/>
                        </a:rPr>
                        <a:t>computers, server, software, furniture etc.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>
                          <a:effectLst/>
                        </a:rPr>
                        <a:t>Goods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 dirty="0">
                          <a:effectLst/>
                        </a:rPr>
                        <a:t>1477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 dirty="0">
                          <a:effectLst/>
                        </a:rPr>
                        <a:t>shopping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</a:tr>
              <a:tr h="308670">
                <a:tc gridSpan="6">
                  <a:txBody>
                    <a:bodyPr/>
                    <a:lstStyle/>
                    <a:p>
                      <a:pPr algn="l" fontAlgn="t"/>
                      <a:r>
                        <a:rPr lang="en-US" sz="1800" b="1" u="none" strike="noStrike" dirty="0">
                          <a:effectLst/>
                        </a:rPr>
                        <a:t>Water Resources Information System (WRIS</a:t>
                      </a:r>
                      <a:r>
                        <a:rPr lang="en-US" sz="1800" b="1" u="none" strike="noStrike" dirty="0" smtClean="0">
                          <a:effectLst/>
                        </a:rPr>
                        <a:t>)</a:t>
                      </a:r>
                      <a:r>
                        <a:rPr lang="en-US" sz="1800" b="1" u="none" strike="noStrike" dirty="0">
                          <a:effectLst/>
                        </a:rPr>
                        <a:t> 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</a:tr>
              <a:tr h="108723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effectLst/>
                        </a:rPr>
                        <a:t>Strengthening National / State WRIS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>
                          <a:effectLst/>
                        </a:rPr>
                        <a:t>B1.1.01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effectLst/>
                        </a:rPr>
                        <a:t>Center of Excellence, Hyderabad, Procurement of hardware, software, spatial data sets, </a:t>
                      </a:r>
                      <a:r>
                        <a:rPr lang="en-US" sz="1600" b="1" u="none" strike="noStrike" dirty="0" err="1">
                          <a:effectLst/>
                        </a:rPr>
                        <a:t>toposheets</a:t>
                      </a:r>
                      <a:r>
                        <a:rPr lang="en-US" sz="1600" b="1" u="none" strike="noStrike" dirty="0">
                          <a:effectLst/>
                        </a:rPr>
                        <a:t> </a:t>
                      </a:r>
                      <a:r>
                        <a:rPr lang="en-US" sz="1600" b="1" u="none" strike="noStrike" dirty="0" err="1">
                          <a:effectLst/>
                        </a:rPr>
                        <a:t>etc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>
                          <a:effectLst/>
                        </a:rPr>
                        <a:t>Goods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 dirty="0">
                          <a:effectLst/>
                        </a:rPr>
                        <a:t>2203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 dirty="0">
                          <a:effectLst/>
                        </a:rPr>
                        <a:t>NCB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</a:tr>
              <a:tr h="91798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solidFill>
                            <a:srgbClr val="FFFF00"/>
                          </a:solidFill>
                          <a:effectLst/>
                        </a:rPr>
                        <a:t>Strengthening National / State WRIS</a:t>
                      </a:r>
                      <a:endParaRPr lang="en-US" sz="1600" b="1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 dirty="0">
                          <a:solidFill>
                            <a:srgbClr val="FFFF00"/>
                          </a:solidFill>
                          <a:effectLst/>
                        </a:rPr>
                        <a:t>B1.1.02</a:t>
                      </a:r>
                      <a:endParaRPr lang="en-US" sz="1600" b="1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solidFill>
                            <a:srgbClr val="FFFF00"/>
                          </a:solidFill>
                          <a:effectLst/>
                        </a:rPr>
                        <a:t>Extension/</a:t>
                      </a:r>
                      <a:r>
                        <a:rPr lang="en-US" sz="1600" b="1" u="none" strike="noStrike" dirty="0" err="1">
                          <a:solidFill>
                            <a:srgbClr val="FFFF00"/>
                          </a:solidFill>
                          <a:effectLst/>
                        </a:rPr>
                        <a:t>upgradation</a:t>
                      </a:r>
                      <a:r>
                        <a:rPr lang="en-US" sz="1600" b="1" u="none" strike="noStrike" dirty="0">
                          <a:solidFill>
                            <a:srgbClr val="FFFF00"/>
                          </a:solidFill>
                          <a:effectLst/>
                        </a:rPr>
                        <a:t> of </a:t>
                      </a:r>
                      <a:r>
                        <a:rPr lang="en-US" sz="1600" b="1" u="none" strike="noStrike" dirty="0" err="1">
                          <a:solidFill>
                            <a:srgbClr val="FFFF00"/>
                          </a:solidFill>
                          <a:effectLst/>
                        </a:rPr>
                        <a:t>eSWIS</a:t>
                      </a:r>
                      <a:r>
                        <a:rPr lang="en-US" sz="1600" b="1" u="none" strike="noStrike" dirty="0">
                          <a:solidFill>
                            <a:srgbClr val="FFFF00"/>
                          </a:solidFill>
                          <a:effectLst/>
                        </a:rPr>
                        <a:t> software</a:t>
                      </a:r>
                      <a:endParaRPr lang="en-US" sz="1600" b="1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 dirty="0">
                          <a:solidFill>
                            <a:srgbClr val="FFFF00"/>
                          </a:solidFill>
                          <a:effectLst/>
                        </a:rPr>
                        <a:t>Goods</a:t>
                      </a:r>
                      <a:endParaRPr lang="en-US" sz="1800" b="1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 dirty="0">
                          <a:solidFill>
                            <a:srgbClr val="FFFF00"/>
                          </a:solidFill>
                          <a:effectLst/>
                        </a:rPr>
                        <a:t>297</a:t>
                      </a:r>
                      <a:endParaRPr lang="en-US" sz="1800" b="1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u="none" strike="noStrike" dirty="0">
                          <a:solidFill>
                            <a:srgbClr val="FFFF00"/>
                          </a:solidFill>
                          <a:effectLst/>
                        </a:rPr>
                        <a:t>Direct Contracting</a:t>
                      </a:r>
                      <a:endParaRPr lang="en-US" sz="1400" b="1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</a:tr>
              <a:tr h="91798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effectLst/>
                        </a:rPr>
                        <a:t>Development / Procurement of Spatial Databases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>
                          <a:effectLst/>
                        </a:rPr>
                        <a:t>B1.2.01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effectLst/>
                        </a:rPr>
                        <a:t>Satellite product and spatial data set for proposed study of </a:t>
                      </a:r>
                      <a:r>
                        <a:rPr lang="en-US" sz="1600" b="1" u="none" strike="noStrike" dirty="0" smtClean="0">
                          <a:effectLst/>
                        </a:rPr>
                        <a:t> IWRM</a:t>
                      </a:r>
                      <a:r>
                        <a:rPr lang="en-US" sz="1600" b="1" u="none" strike="noStrike" dirty="0">
                          <a:effectLst/>
                        </a:rPr>
                        <a:t>, EHP, Sediment &amp; FF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>
                          <a:effectLst/>
                        </a:rPr>
                        <a:t>Goods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 dirty="0">
                          <a:effectLst/>
                        </a:rPr>
                        <a:t>1000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u="none" strike="noStrike" dirty="0">
                          <a:effectLst/>
                        </a:rPr>
                        <a:t>Direct Contracting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123" y="228600"/>
            <a:ext cx="8991600" cy="457200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/>
              <a:t>PIP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2914896862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85147971"/>
              </p:ext>
            </p:extLst>
          </p:nvPr>
        </p:nvGraphicFramePr>
        <p:xfrm>
          <a:off x="228600" y="428603"/>
          <a:ext cx="8686801" cy="6426253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2346274"/>
                <a:gridCol w="766131"/>
                <a:gridCol w="3000676"/>
                <a:gridCol w="766131"/>
                <a:gridCol w="766131"/>
                <a:gridCol w="1041458"/>
              </a:tblGrid>
              <a:tr h="278394">
                <a:tc gridSpan="6">
                  <a:txBody>
                    <a:bodyPr/>
                    <a:lstStyle/>
                    <a:p>
                      <a:pPr algn="l" fontAlgn="t"/>
                      <a:r>
                        <a:rPr lang="en-US" sz="1800" b="1" u="none" strike="noStrike" dirty="0">
                          <a:effectLst/>
                        </a:rPr>
                        <a:t>Water Resources Operation and Planning </a:t>
                      </a:r>
                      <a:r>
                        <a:rPr lang="en-US" sz="1800" b="1" u="none" strike="noStrike" dirty="0" smtClean="0">
                          <a:effectLst/>
                        </a:rPr>
                        <a:t>System</a:t>
                      </a:r>
                      <a:r>
                        <a:rPr lang="en-US" sz="1800" b="1" u="none" strike="noStrike" dirty="0">
                          <a:effectLst/>
                        </a:rPr>
                        <a:t> 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</a:tr>
              <a:tr h="94105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effectLst/>
                        </a:rPr>
                        <a:t>Decision Support System for River Basins (River basin management platform)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>
                          <a:effectLst/>
                        </a:rPr>
                        <a:t>C1.1.01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>
                          <a:effectLst/>
                        </a:rPr>
                        <a:t>RBM for 18 basin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>
                          <a:effectLst/>
                        </a:rPr>
                        <a:t>CS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 dirty="0">
                          <a:effectLst/>
                        </a:rPr>
                        <a:t>10000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 dirty="0">
                          <a:effectLst/>
                        </a:rPr>
                        <a:t>QCBS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</a:tr>
              <a:tr h="94105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>
                          <a:effectLst/>
                        </a:rPr>
                        <a:t>Decision Support System for River Basins (River basin management platform)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>
                          <a:effectLst/>
                        </a:rPr>
                        <a:t>C1.1.02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>
                          <a:effectLst/>
                        </a:rPr>
                        <a:t>Basin wise EHP model for medium &amp; long term  forecast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>
                          <a:effectLst/>
                        </a:rPr>
                        <a:t>CS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 dirty="0">
                          <a:effectLst/>
                        </a:rPr>
                        <a:t>2000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 dirty="0">
                          <a:effectLst/>
                        </a:rPr>
                        <a:t>QCBS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</a:tr>
              <a:tr h="94105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>
                          <a:effectLst/>
                        </a:rPr>
                        <a:t>Decision Support System for River Basins (River basin management platform)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>
                          <a:effectLst/>
                        </a:rPr>
                        <a:t>C1.1.03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effectLst/>
                        </a:rPr>
                        <a:t>Physical based mathematical  modeling for sediment rate estimation and sediment transport in the river basin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>
                          <a:effectLst/>
                        </a:rPr>
                        <a:t>CS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 dirty="0">
                          <a:effectLst/>
                        </a:rPr>
                        <a:t>1350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 dirty="0">
                          <a:effectLst/>
                        </a:rPr>
                        <a:t>QCBS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</a:tr>
              <a:tr h="94105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>
                          <a:effectLst/>
                        </a:rPr>
                        <a:t>Decision Support System for River Basins (River basin management platform)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>
                          <a:effectLst/>
                        </a:rPr>
                        <a:t>C1.1.04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effectLst/>
                        </a:rPr>
                        <a:t>Development of Regional Models for water availability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>
                          <a:effectLst/>
                        </a:rPr>
                        <a:t>CS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 dirty="0">
                          <a:effectLst/>
                        </a:rPr>
                        <a:t>250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 dirty="0">
                          <a:effectLst/>
                        </a:rPr>
                        <a:t>QCBS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</a:tr>
              <a:tr h="47226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>
                          <a:effectLst/>
                        </a:rPr>
                        <a:t>C1.1.05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>
                          <a:effectLst/>
                        </a:rPr>
                        <a:t>Aquatic life assessment in major rivers of India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>
                          <a:effectLst/>
                        </a:rPr>
                        <a:t>CS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 dirty="0">
                          <a:effectLst/>
                        </a:rPr>
                        <a:t>400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 dirty="0">
                          <a:effectLst/>
                        </a:rPr>
                        <a:t>QCBS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</a:tr>
              <a:tr h="47226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effectLst/>
                        </a:rPr>
                        <a:t>Flood Forecasting System for River Basins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>
                          <a:effectLst/>
                        </a:rPr>
                        <a:t>C1.2.01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 err="1">
                          <a:effectLst/>
                        </a:rPr>
                        <a:t>Streamflow</a:t>
                      </a:r>
                      <a:r>
                        <a:rPr lang="en-US" sz="1600" b="1" u="none" strike="noStrike" dirty="0">
                          <a:effectLst/>
                        </a:rPr>
                        <a:t> forecasting system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>
                          <a:effectLst/>
                        </a:rPr>
                        <a:t>CS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 dirty="0">
                          <a:effectLst/>
                        </a:rPr>
                        <a:t>1500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 dirty="0">
                          <a:effectLst/>
                        </a:rPr>
                        <a:t>QCBS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</a:tr>
              <a:tr h="530862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u="none" strike="noStrike">
                          <a:effectLst/>
                        </a:rPr>
                        <a:t>Institutions Capacity Enhancement</a:t>
                      </a:r>
                      <a:endParaRPr lang="en-US" sz="18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>
                          <a:effectLst/>
                        </a:rPr>
                        <a:t> 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 dirty="0">
                          <a:effectLst/>
                        </a:rPr>
                        <a:t> 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 dirty="0">
                          <a:effectLst/>
                        </a:rPr>
                        <a:t> 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</a:tr>
              <a:tr h="69711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effectLst/>
                        </a:rPr>
                        <a:t>Construction of Knowledge </a:t>
                      </a:r>
                      <a:r>
                        <a:rPr lang="en-US" sz="1600" b="1" u="none" strike="noStrike" dirty="0" err="1">
                          <a:effectLst/>
                        </a:rPr>
                        <a:t>Centres</a:t>
                      </a:r>
                      <a:endParaRPr lang="en-US" sz="1600" b="1" i="0" u="none" strike="noStrike" dirty="0">
                        <a:solidFill>
                          <a:srgbClr val="0066CC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>
                          <a:effectLst/>
                        </a:rPr>
                        <a:t>D1.1.01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effectLst/>
                        </a:rPr>
                        <a:t>Center of Excellence, Hyderabad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>
                          <a:effectLst/>
                        </a:rPr>
                        <a:t>CW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 dirty="0">
                          <a:effectLst/>
                        </a:rPr>
                        <a:t>1700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DC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457200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/>
              <a:t>PIP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434743043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70130308"/>
              </p:ext>
            </p:extLst>
          </p:nvPr>
        </p:nvGraphicFramePr>
        <p:xfrm>
          <a:off x="228600" y="914400"/>
          <a:ext cx="8686801" cy="5099802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2346274"/>
                <a:gridCol w="766131"/>
                <a:gridCol w="3000676"/>
                <a:gridCol w="766131"/>
                <a:gridCol w="766131"/>
                <a:gridCol w="1041458"/>
              </a:tblGrid>
              <a:tr h="87456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u="none" strike="noStrike" dirty="0">
                          <a:effectLst/>
                        </a:rPr>
                        <a:t>IT Equipment for Knowledge </a:t>
                      </a:r>
                      <a:r>
                        <a:rPr lang="en-US" sz="1800" b="1" u="none" strike="noStrike" dirty="0" err="1">
                          <a:effectLst/>
                        </a:rPr>
                        <a:t>Centres</a:t>
                      </a:r>
                      <a:endParaRPr lang="en-US" sz="1800" b="1" i="0" u="none" strike="noStrike" dirty="0">
                        <a:solidFill>
                          <a:srgbClr val="0066CC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>
                          <a:effectLst/>
                        </a:rPr>
                        <a:t>D1.4.01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u="none" strike="noStrike">
                          <a:effectLst/>
                        </a:rPr>
                        <a:t>IT Equipment, Server, software, furnishing, furniture, misc equipment etc.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u="none" strike="noStrike">
                          <a:effectLst/>
                        </a:rPr>
                        <a:t>good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u="none" strike="noStrike" dirty="0">
                          <a:effectLst/>
                        </a:rPr>
                        <a:t>1200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u="none" strike="noStrike" dirty="0">
                          <a:effectLst/>
                        </a:rPr>
                        <a:t>NCB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</a:tr>
              <a:tr h="87456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u="none" strike="noStrike">
                          <a:effectLst/>
                        </a:rPr>
                        <a:t>Trainings</a:t>
                      </a:r>
                      <a:endParaRPr lang="en-US" sz="1800" b="1" i="0" u="none" strike="noStrike">
                        <a:solidFill>
                          <a:srgbClr val="0066CC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u="none" strike="noStrike">
                          <a:effectLst/>
                        </a:rPr>
                        <a:t>D2.1.01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u="none" strike="noStrike">
                          <a:effectLst/>
                        </a:rPr>
                        <a:t>International Trainings/study tour/awareness program/conference/seminar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u="none" strike="noStrike">
                          <a:effectLst/>
                        </a:rPr>
                        <a:t>NCS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u="none" strike="noStrike" dirty="0">
                          <a:effectLst/>
                        </a:rPr>
                        <a:t>900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u="none" strike="noStrike" dirty="0">
                          <a:effectLst/>
                        </a:rPr>
                        <a:t>Shopping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</a:tr>
              <a:tr h="765472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u="none" strike="noStrike" dirty="0">
                          <a:effectLst/>
                        </a:rPr>
                        <a:t>Trainings</a:t>
                      </a:r>
                      <a:endParaRPr lang="en-US" sz="1800" b="1" i="0" u="none" strike="noStrike" dirty="0">
                        <a:solidFill>
                          <a:srgbClr val="0066CC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u="none" strike="noStrike">
                          <a:effectLst/>
                        </a:rPr>
                        <a:t>D2.1.02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u="none" strike="noStrike" dirty="0">
                          <a:effectLst/>
                        </a:rPr>
                        <a:t>National Training  </a:t>
                      </a:r>
                      <a:r>
                        <a:rPr lang="en-US" sz="1800" b="1" u="none" strike="noStrike" dirty="0" err="1">
                          <a:effectLst/>
                        </a:rPr>
                        <a:t>programmes</a:t>
                      </a:r>
                      <a:r>
                        <a:rPr lang="en-US" sz="1800" b="1" u="none" strike="noStrike" dirty="0">
                          <a:effectLst/>
                        </a:rPr>
                        <a:t>/in house </a:t>
                      </a:r>
                      <a:r>
                        <a:rPr lang="en-US" sz="1800" b="1" u="none" strike="noStrike" dirty="0" smtClean="0">
                          <a:effectLst/>
                        </a:rPr>
                        <a:t>training/Workshop</a:t>
                      </a:r>
                    </a:p>
                    <a:p>
                      <a:pPr algn="l" fontAlgn="t"/>
                      <a:r>
                        <a:rPr lang="en-US" sz="1800" b="1" u="none" strike="noStrike" dirty="0" smtClean="0">
                          <a:effectLst/>
                        </a:rPr>
                        <a:t>/</a:t>
                      </a:r>
                      <a:r>
                        <a:rPr lang="en-US" sz="1800" b="1" u="none" strike="noStrike" dirty="0">
                          <a:effectLst/>
                        </a:rPr>
                        <a:t>seminar/conference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u="none" strike="noStrike">
                          <a:effectLst/>
                        </a:rPr>
                        <a:t>Goods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u="none" strike="noStrike" dirty="0">
                          <a:effectLst/>
                        </a:rPr>
                        <a:t>300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u="none" strike="noStrike" dirty="0">
                          <a:effectLst/>
                        </a:rPr>
                        <a:t>Shopping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</a:tr>
              <a:tr h="1164653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u="none" strike="noStrike">
                          <a:effectLst/>
                        </a:rPr>
                        <a:t>Establishment of PMU</a:t>
                      </a:r>
                      <a:endParaRPr lang="en-US" sz="1800" b="1" i="0" u="none" strike="noStrike">
                        <a:solidFill>
                          <a:srgbClr val="0066CC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>
                          <a:effectLst/>
                        </a:rPr>
                        <a:t>D3.1.01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u="none" strike="noStrike">
                          <a:effectLst/>
                        </a:rPr>
                        <a:t>R&amp;M of CPMU including hiring of vehicles, consumables, travelling expenses, O&amp;M of equipment, technical assistance etc.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u="none" strike="noStrike">
                          <a:effectLst/>
                        </a:rPr>
                        <a:t>Goods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u="none" strike="noStrike" dirty="0">
                          <a:effectLst/>
                        </a:rPr>
                        <a:t>400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u="none" strike="noStrike" dirty="0">
                          <a:effectLst/>
                        </a:rPr>
                        <a:t>Shopping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</a:tr>
              <a:tr h="87456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u="none" strike="noStrike">
                          <a:effectLst/>
                        </a:rPr>
                        <a:t>Incremental Staff Cost</a:t>
                      </a:r>
                      <a:endParaRPr lang="en-US" sz="1800" b="1" i="0" u="none" strike="noStrike">
                        <a:solidFill>
                          <a:srgbClr val="0066CC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u="none" strike="noStrike">
                          <a:effectLst/>
                        </a:rPr>
                        <a:t>D4.1.01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u="none" strike="noStrike">
                          <a:effectLst/>
                        </a:rPr>
                        <a:t>Hiring technical expert/data entry operator/ It expert/MTS/ other expert 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u="none" strike="noStrike">
                          <a:effectLst/>
                        </a:rPr>
                        <a:t>O&amp;M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u="none" strike="noStrike" dirty="0">
                          <a:effectLst/>
                        </a:rPr>
                        <a:t>500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u="none" strike="noStrike" dirty="0">
                          <a:effectLst/>
                        </a:rPr>
                        <a:t>Shopping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15" marR="3615" marT="3615" marB="0"/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123" y="228600"/>
            <a:ext cx="8991600" cy="457200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/>
              <a:t>PIP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3193065712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123"/>
            <a:ext cx="9144000" cy="739877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AWP 2016-17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141208894"/>
              </p:ext>
            </p:extLst>
          </p:nvPr>
        </p:nvGraphicFramePr>
        <p:xfrm>
          <a:off x="76200" y="838200"/>
          <a:ext cx="8915400" cy="5773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4038600"/>
                <a:gridCol w="990600"/>
                <a:gridCol w="2819400"/>
              </a:tblGrid>
              <a:tr h="725315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Item code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Item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Amount</a:t>
                      </a:r>
                    </a:p>
                    <a:p>
                      <a:r>
                        <a:rPr lang="en-US" sz="1600" b="1" dirty="0" smtClean="0"/>
                        <a:t>(in Lakh)   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Status</a:t>
                      </a:r>
                      <a:endParaRPr lang="en-US" sz="1600" b="1" dirty="0"/>
                    </a:p>
                  </a:txBody>
                  <a:tcPr/>
                </a:tc>
              </a:tr>
              <a:tr h="842508">
                <a:tc>
                  <a:txBody>
                    <a:bodyPr/>
                    <a:lstStyle/>
                    <a:p>
                      <a:pPr marL="0" marR="0" algn="ctr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A1.1.01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l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Real Time Data Acquisition System (RTDAS) for Surface Water (Invitation of Tender of Framework document)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just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Hydromet</a:t>
                      </a:r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sites was </a:t>
                      </a:r>
                      <a:r>
                        <a:rPr kumimoji="0" lang="en-US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finalised</a:t>
                      </a:r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 A.P</a:t>
                      </a:r>
                    </a:p>
                  </a:txBody>
                  <a:tcPr/>
                </a:tc>
              </a:tr>
              <a:tr h="564470">
                <a:tc>
                  <a:txBody>
                    <a:bodyPr/>
                    <a:lstStyle/>
                    <a:p>
                      <a:pPr marL="0" marR="0" algn="ctr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A3.4.01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l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Purchase of ARC GIS software for NWA, </a:t>
                      </a:r>
                      <a:r>
                        <a:rPr kumimoji="0" lang="en-US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Pune</a:t>
                      </a:r>
                      <a:endParaRPr kumimoji="0" lang="en-US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79.50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Purchased</a:t>
                      </a:r>
                    </a:p>
                  </a:txBody>
                  <a:tcPr anchor="ctr"/>
                </a:tc>
              </a:tr>
              <a:tr h="882358">
                <a:tc>
                  <a:txBody>
                    <a:bodyPr/>
                    <a:lstStyle/>
                    <a:p>
                      <a:pPr marL="0" marR="0" algn="ctr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B1.1.02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l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Advance payment for Extension/</a:t>
                      </a:r>
                      <a:r>
                        <a:rPr kumimoji="0" lang="en-US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upgradation</a:t>
                      </a:r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of </a:t>
                      </a:r>
                      <a:r>
                        <a:rPr kumimoji="0" lang="en-US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eSWIS</a:t>
                      </a:r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software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13.10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Price bid from M/s </a:t>
                      </a:r>
                      <a:r>
                        <a:rPr kumimoji="0" lang="en-US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Eptisa</a:t>
                      </a:r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was</a:t>
                      </a:r>
                      <a:r>
                        <a:rPr kumimoji="0" lang="en-US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invited, contract document under approval</a:t>
                      </a:r>
                      <a:endParaRPr kumimoji="0" lang="en-US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882358"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C1.1.01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l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IWRM Study of 3 Basin (Invitation of Tender)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Tender was</a:t>
                      </a:r>
                      <a:r>
                        <a:rPr kumimoji="0" lang="en-US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invited and RFP under approval</a:t>
                      </a:r>
                      <a:endParaRPr kumimoji="0" lang="en-US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842508"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C2.2.01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l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Streamflow</a:t>
                      </a:r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forecasting system (Invitation of Tender of manpower hiring)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975483"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D3.1.01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R&amp;M of CPMU including hiring of vehicles, consumables, travelling expenses, O&amp;M of equipment, technical assistance etc.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>Major Procurement items in AWP 2017-18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165757119"/>
              </p:ext>
            </p:extLst>
          </p:nvPr>
        </p:nvGraphicFramePr>
        <p:xfrm>
          <a:off x="381000" y="1143001"/>
          <a:ext cx="8458201" cy="5705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2286000"/>
                <a:gridCol w="1295400"/>
                <a:gridCol w="3733801"/>
              </a:tblGrid>
              <a:tr h="580755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Item code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Item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Amount</a:t>
                      </a:r>
                    </a:p>
                    <a:p>
                      <a:r>
                        <a:rPr lang="en-US" sz="1600" b="1" dirty="0" smtClean="0"/>
                        <a:t>(in INR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dirty="0" smtClean="0"/>
                        <a:t>Lakh)   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Status</a:t>
                      </a:r>
                      <a:endParaRPr lang="en-US" sz="1600" b="1" dirty="0"/>
                    </a:p>
                  </a:txBody>
                  <a:tcPr/>
                </a:tc>
              </a:tr>
              <a:tr h="1161354">
                <a:tc>
                  <a:txBody>
                    <a:bodyPr/>
                    <a:lstStyle/>
                    <a:p>
                      <a:pPr marL="0" marR="0" algn="ctr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A1.1.01.02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l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Real Time Data Acquisition System (RTDAS) for CWC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Specification is </a:t>
                      </a:r>
                      <a:r>
                        <a:rPr kumimoji="0" lang="en-US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finalised</a:t>
                      </a:r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under Framework Agreement. </a:t>
                      </a:r>
                      <a:r>
                        <a:rPr kumimoji="0" lang="en-US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Hydromet</a:t>
                      </a:r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sites is under process of finalization in J&amp;K. Bid preparation</a:t>
                      </a:r>
                      <a:r>
                        <a:rPr kumimoji="0" lang="en-US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is in progress</a:t>
                      </a:r>
                      <a:endParaRPr kumimoji="0" lang="en-US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783871">
                <a:tc>
                  <a:txBody>
                    <a:bodyPr/>
                    <a:lstStyle/>
                    <a:p>
                      <a:pPr marL="0" marR="0" algn="ctr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B1.1.02.02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l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Advance payment for Extension/</a:t>
                      </a:r>
                      <a:r>
                        <a:rPr kumimoji="0" lang="en-US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upgradation</a:t>
                      </a:r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of </a:t>
                      </a:r>
                      <a:r>
                        <a:rPr kumimoji="0" lang="en-US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eSWIS</a:t>
                      </a:r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software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Case has been sent to Ministry</a:t>
                      </a:r>
                      <a:r>
                        <a:rPr kumimoji="0" lang="en-US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for approval</a:t>
                      </a:r>
                      <a:endParaRPr kumimoji="0" lang="en-US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719221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B1.2.01.01</a:t>
                      </a:r>
                    </a:p>
                    <a:p>
                      <a:pPr marL="0" marR="0" algn="ctr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Procurement of Spatial Data sets and Satellite products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889196">
                <a:tc>
                  <a:txBody>
                    <a:bodyPr/>
                    <a:lstStyle/>
                    <a:p>
                      <a:pPr marL="0" marR="0" algn="ctr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C1.1.01.03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IWRM Study of 3 Basin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RFP prepared and sent to </a:t>
                      </a:r>
                      <a:r>
                        <a:rPr kumimoji="0" lang="en-US" sz="16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MoWR</a:t>
                      </a:r>
                      <a:r>
                        <a:rPr kumimoji="0" lang="en-US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RD &amp;GR for approval</a:t>
                      </a:r>
                      <a:endParaRPr kumimoji="0" lang="en-US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l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617039"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C1.2.01.03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en-US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Stream-flow forecasting system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ToR</a:t>
                      </a:r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has</a:t>
                      </a:r>
                      <a:r>
                        <a:rPr kumimoji="0" lang="en-US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been prepared and Bid document will be </a:t>
                      </a:r>
                      <a:r>
                        <a:rPr kumimoji="0" lang="en-US" sz="16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finalised</a:t>
                      </a:r>
                      <a:r>
                        <a:rPr kumimoji="0" lang="en-US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after TAMC in place.</a:t>
                      </a:r>
                      <a:endParaRPr kumimoji="0" lang="en-US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734964"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D1.4.01.01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GIS &amp; RS Software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tf00001238</Template>
  <TotalTime>435</TotalTime>
  <Words>1543</Words>
  <Application>Microsoft Office PowerPoint</Application>
  <PresentationFormat>On-screen Show (4:3)</PresentationFormat>
  <Paragraphs>631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Celestial</vt:lpstr>
      <vt:lpstr>National Hydrology Project</vt:lpstr>
      <vt:lpstr>Details   of   CPMU</vt:lpstr>
      <vt:lpstr>Details of Field set up of cwc headed by Chief Engineer</vt:lpstr>
      <vt:lpstr>Funds Received and Expenditure till date</vt:lpstr>
      <vt:lpstr>PIP</vt:lpstr>
      <vt:lpstr>PIP</vt:lpstr>
      <vt:lpstr>PIP</vt:lpstr>
      <vt:lpstr>AWP 2016-17</vt:lpstr>
      <vt:lpstr>Major Procurement items in AWP 2017-18</vt:lpstr>
      <vt:lpstr>Major Procurement items in AWP 2017-18</vt:lpstr>
      <vt:lpstr>Major Procurement items in AWP 2017-18</vt:lpstr>
      <vt:lpstr>Physical Progress</vt:lpstr>
      <vt:lpstr>Physical Progress</vt:lpstr>
      <vt:lpstr>Status of data entry in eSWIS</vt:lpstr>
      <vt:lpstr>Administrative Hierarchy of organisation for getting registered in the eSWIS,  (Both for Surface Water &amp; Ground Water) </vt:lpstr>
      <vt:lpstr>Slide 16</vt:lpstr>
      <vt:lpstr>Status of Optimization of Hydro-met station</vt:lpstr>
      <vt:lpstr>Status of Optimization of Hydro-met station</vt:lpstr>
      <vt:lpstr>Way Forward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Hydrology Project</dc:title>
  <dc:creator>DELL</dc:creator>
  <cp:lastModifiedBy>cwc</cp:lastModifiedBy>
  <cp:revision>51</cp:revision>
  <dcterms:created xsi:type="dcterms:W3CDTF">2006-08-16T00:00:00Z</dcterms:created>
  <dcterms:modified xsi:type="dcterms:W3CDTF">2017-08-24T18:39:30Z</dcterms:modified>
</cp:coreProperties>
</file>